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6" r:id="rId4"/>
    <p:sldId id="260" r:id="rId5"/>
    <p:sldId id="261" r:id="rId6"/>
    <p:sldId id="258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2D54-9D32-4E9F-8D44-6F772704F35C}" type="datetimeFigureOut">
              <a:rPr lang="sr-Latn-RS" smtClean="0"/>
              <a:t>25.4.2020.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FC66-40EB-49F8-ABDF-FA0D02658CA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55552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2D54-9D32-4E9F-8D44-6F772704F35C}" type="datetimeFigureOut">
              <a:rPr lang="sr-Latn-RS" smtClean="0"/>
              <a:t>25.4.2020.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FC66-40EB-49F8-ABDF-FA0D02658CA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49272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2D54-9D32-4E9F-8D44-6F772704F35C}" type="datetimeFigureOut">
              <a:rPr lang="sr-Latn-RS" smtClean="0"/>
              <a:t>25.4.2020.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FC66-40EB-49F8-ABDF-FA0D02658CA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94552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2D54-9D32-4E9F-8D44-6F772704F35C}" type="datetimeFigureOut">
              <a:rPr lang="sr-Latn-RS" smtClean="0"/>
              <a:t>25.4.2020.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FC66-40EB-49F8-ABDF-FA0D02658CA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2076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2D54-9D32-4E9F-8D44-6F772704F35C}" type="datetimeFigureOut">
              <a:rPr lang="sr-Latn-RS" smtClean="0"/>
              <a:t>25.4.2020.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FC66-40EB-49F8-ABDF-FA0D02658CA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09630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2D54-9D32-4E9F-8D44-6F772704F35C}" type="datetimeFigureOut">
              <a:rPr lang="sr-Latn-RS" smtClean="0"/>
              <a:t>25.4.2020.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FC66-40EB-49F8-ABDF-FA0D02658CA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3404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2D54-9D32-4E9F-8D44-6F772704F35C}" type="datetimeFigureOut">
              <a:rPr lang="sr-Latn-RS" smtClean="0"/>
              <a:t>25.4.2020.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FC66-40EB-49F8-ABDF-FA0D02658CA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5854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2D54-9D32-4E9F-8D44-6F772704F35C}" type="datetimeFigureOut">
              <a:rPr lang="sr-Latn-RS" smtClean="0"/>
              <a:t>25.4.2020.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FC66-40EB-49F8-ABDF-FA0D02658CA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1448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2D54-9D32-4E9F-8D44-6F772704F35C}" type="datetimeFigureOut">
              <a:rPr lang="sr-Latn-RS" smtClean="0"/>
              <a:t>25.4.2020.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FC66-40EB-49F8-ABDF-FA0D02658CA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6446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2D54-9D32-4E9F-8D44-6F772704F35C}" type="datetimeFigureOut">
              <a:rPr lang="sr-Latn-RS" smtClean="0"/>
              <a:t>25.4.2020.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FC66-40EB-49F8-ABDF-FA0D02658CA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8451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B2D54-9D32-4E9F-8D44-6F772704F35C}" type="datetimeFigureOut">
              <a:rPr lang="sr-Latn-RS" smtClean="0"/>
              <a:t>25.4.2020.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FC66-40EB-49F8-ABDF-FA0D02658CA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3639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B2D54-9D32-4E9F-8D44-6F772704F35C}" type="datetimeFigureOut">
              <a:rPr lang="sr-Latn-RS" smtClean="0"/>
              <a:t>25.4.2020.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AFC66-40EB-49F8-ABDF-FA0D02658CA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3809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2" t="8043" r="15624" b="4127"/>
          <a:stretch/>
        </p:blipFill>
        <p:spPr>
          <a:xfrm>
            <a:off x="0" y="72008"/>
            <a:ext cx="4237431" cy="64533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" t="11896" r="14013" b="5247"/>
          <a:stretch/>
        </p:blipFill>
        <p:spPr>
          <a:xfrm rot="10800000">
            <a:off x="4485420" y="0"/>
            <a:ext cx="4658579" cy="65253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429" y="22289"/>
            <a:ext cx="1450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1400" dirty="0" smtClean="0"/>
              <a:t>Радна свеска 48.</a:t>
            </a:r>
            <a:endParaRPr lang="sr-Latn-RS" sz="1400" dirty="0"/>
          </a:p>
        </p:txBody>
      </p:sp>
    </p:spTree>
    <p:extLst>
      <p:ext uri="{BB962C8B-B14F-4D97-AF65-F5344CB8AC3E}">
        <p14:creationId xmlns:p14="http://schemas.microsoft.com/office/powerpoint/2010/main" val="144785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092412"/>
              </p:ext>
            </p:extLst>
          </p:nvPr>
        </p:nvGraphicFramePr>
        <p:xfrm>
          <a:off x="0" y="4536"/>
          <a:ext cx="9144000" cy="687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Slide" r:id="rId3" imgW="4571967" imgH="3429060" progId="PowerPoint.Slide.8">
                  <p:embed/>
                </p:oleObj>
              </mc:Choice>
              <mc:Fallback>
                <p:oleObj name="Slide" r:id="rId3" imgW="4571967" imgH="3429060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36"/>
                        <a:ext cx="9144000" cy="687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4" descr="95B949D4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9" r="7151" b="86773"/>
          <a:stretch/>
        </p:blipFill>
        <p:spPr bwMode="auto">
          <a:xfrm>
            <a:off x="400674" y="980729"/>
            <a:ext cx="2947190" cy="46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95B949D4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9" t="31765" r="12131" b="41428"/>
          <a:stretch/>
        </p:blipFill>
        <p:spPr bwMode="auto">
          <a:xfrm>
            <a:off x="395536" y="2249286"/>
            <a:ext cx="2804864" cy="972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95B949D4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9" t="79768" r="28328" b="8110"/>
          <a:stretch/>
        </p:blipFill>
        <p:spPr bwMode="auto">
          <a:xfrm>
            <a:off x="375228" y="4149080"/>
            <a:ext cx="2155935" cy="439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reeform 6"/>
          <p:cNvSpPr/>
          <p:nvPr/>
        </p:nvSpPr>
        <p:spPr>
          <a:xfrm>
            <a:off x="594792" y="1700808"/>
            <a:ext cx="2590800" cy="21771"/>
          </a:xfrm>
          <a:custGeom>
            <a:avLst/>
            <a:gdLst>
              <a:gd name="connsiteX0" fmla="*/ 0 w 2590800"/>
              <a:gd name="connsiteY0" fmla="*/ 0 h 21771"/>
              <a:gd name="connsiteX1" fmla="*/ 2590800 w 2590800"/>
              <a:gd name="connsiteY1" fmla="*/ 21771 h 21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90800" h="21771">
                <a:moveTo>
                  <a:pt x="0" y="0"/>
                </a:moveTo>
                <a:lnTo>
                  <a:pt x="2590800" y="21771"/>
                </a:lnTo>
              </a:path>
            </a:pathLst>
          </a:cu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TextBox 8"/>
          <p:cNvSpPr txBox="1"/>
          <p:nvPr/>
        </p:nvSpPr>
        <p:spPr>
          <a:xfrm>
            <a:off x="466018" y="151614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solidFill>
                  <a:schemeClr val="bg1">
                    <a:lumMod val="50000"/>
                  </a:schemeClr>
                </a:solidFill>
              </a:rPr>
              <a:t>•</a:t>
            </a:r>
            <a:endParaRPr lang="sr-Latn-R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152" y="757238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</a:t>
            </a:r>
            <a:endParaRPr lang="sr-Latn-RS" sz="20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4" descr="95B949D4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9" t="19955" r="7151" b="68234"/>
          <a:stretch/>
        </p:blipFill>
        <p:spPr bwMode="auto">
          <a:xfrm>
            <a:off x="416597" y="1732918"/>
            <a:ext cx="2947190" cy="41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7"/>
          <p:cNvSpPr/>
          <p:nvPr/>
        </p:nvSpPr>
        <p:spPr>
          <a:xfrm>
            <a:off x="602343" y="3432629"/>
            <a:ext cx="2162628" cy="7257"/>
          </a:xfrm>
          <a:custGeom>
            <a:avLst/>
            <a:gdLst>
              <a:gd name="connsiteX0" fmla="*/ 0 w 2162628"/>
              <a:gd name="connsiteY0" fmla="*/ 0 h 7257"/>
              <a:gd name="connsiteX1" fmla="*/ 2162628 w 2162628"/>
              <a:gd name="connsiteY1" fmla="*/ 7257 h 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62628" h="7257">
                <a:moveTo>
                  <a:pt x="0" y="0"/>
                </a:moveTo>
                <a:lnTo>
                  <a:pt x="2162628" y="7257"/>
                </a:lnTo>
              </a:path>
            </a:pathLst>
          </a:custGeom>
          <a:noFill/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4" name="TextBox 13"/>
          <p:cNvSpPr txBox="1"/>
          <p:nvPr/>
        </p:nvSpPr>
        <p:spPr>
          <a:xfrm>
            <a:off x="452302" y="325522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solidFill>
                  <a:schemeClr val="bg1">
                    <a:lumMod val="50000"/>
                  </a:schemeClr>
                </a:solidFill>
              </a:rPr>
              <a:t>•</a:t>
            </a:r>
            <a:endParaRPr lang="sr-Latn-R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14930" y="324796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solidFill>
                  <a:schemeClr val="bg1">
                    <a:lumMod val="50000"/>
                  </a:schemeClr>
                </a:solidFill>
              </a:rPr>
              <a:t>•</a:t>
            </a:r>
            <a:endParaRPr lang="sr-Latn-R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6741" y="3456154"/>
            <a:ext cx="25298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                            Т</a:t>
            </a:r>
            <a:endParaRPr lang="sr-Latn-RS" sz="2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595086" y="4956629"/>
            <a:ext cx="3265714" cy="0"/>
          </a:xfrm>
          <a:custGeom>
            <a:avLst/>
            <a:gdLst>
              <a:gd name="connsiteX0" fmla="*/ 0 w 3265714"/>
              <a:gd name="connsiteY0" fmla="*/ 0 h 0"/>
              <a:gd name="connsiteX1" fmla="*/ 3265714 w 3265714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65714">
                <a:moveTo>
                  <a:pt x="0" y="0"/>
                </a:moveTo>
                <a:lnTo>
                  <a:pt x="3265714" y="0"/>
                </a:lnTo>
              </a:path>
            </a:pathLst>
          </a:cu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9" name="TextBox 18"/>
          <p:cNvSpPr txBox="1"/>
          <p:nvPr/>
        </p:nvSpPr>
        <p:spPr>
          <a:xfrm>
            <a:off x="466018" y="477196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solidFill>
                  <a:schemeClr val="bg1">
                    <a:lumMod val="50000"/>
                  </a:schemeClr>
                </a:solidFill>
              </a:rPr>
              <a:t>•</a:t>
            </a:r>
            <a:endParaRPr lang="sr-Latn-R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10759" y="477196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solidFill>
                  <a:schemeClr val="bg1">
                    <a:lumMod val="50000"/>
                  </a:schemeClr>
                </a:solidFill>
              </a:rPr>
              <a:t>•</a:t>
            </a:r>
            <a:endParaRPr lang="sr-Latn-R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8727" y="4956629"/>
            <a:ext cx="36792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                                            К</a:t>
            </a:r>
            <a:endParaRPr lang="sr-Latn-RS" sz="2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35551" y="151614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solidFill>
                  <a:schemeClr val="bg1">
                    <a:lumMod val="50000"/>
                  </a:schemeClr>
                </a:solidFill>
              </a:rPr>
              <a:t>•</a:t>
            </a:r>
            <a:endParaRPr lang="sr-Latn-R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2869123" y="395954"/>
            <a:ext cx="32373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sr-Cyrl-RS" sz="3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Домаћи задатак</a:t>
            </a:r>
            <a:endParaRPr lang="sr-Latn-RS" sz="28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42411" y="295573"/>
            <a:ext cx="1641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solidFill>
                  <a:schemeClr val="bg1">
                    <a:lumMod val="50000"/>
                  </a:schemeClr>
                </a:solidFill>
              </a:rPr>
              <a:t>27. 4. 2020.</a:t>
            </a:r>
            <a:endParaRPr lang="sr-Latn-R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169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/>
      <p:bldP spid="15" grpId="0"/>
      <p:bldP spid="17" grpId="0"/>
      <p:bldP spid="18" grpId="0" animBg="1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39183"/>
              </p:ext>
            </p:extLst>
          </p:nvPr>
        </p:nvGraphicFramePr>
        <p:xfrm>
          <a:off x="0" y="0"/>
          <a:ext cx="9144000" cy="687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Slide" r:id="rId3" imgW="4571967" imgH="3429060" progId="PowerPoint.Slide.8">
                  <p:embed/>
                </p:oleObj>
              </mc:Choice>
              <mc:Fallback>
                <p:oleObj name="Slide" r:id="rId3" imgW="4571967" imgH="3429060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7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13A59F6E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6" t="66180" r="75828" b="20467"/>
          <a:stretch/>
        </p:blipFill>
        <p:spPr bwMode="auto">
          <a:xfrm>
            <a:off x="267085" y="3089613"/>
            <a:ext cx="1600607" cy="52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3568" y="2204864"/>
            <a:ext cx="56557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800" b="1" dirty="0">
                <a:solidFill>
                  <a:schemeClr val="bg1">
                    <a:lumMod val="50000"/>
                  </a:schemeClr>
                </a:solidFill>
              </a:rPr>
              <a:t>19 </a:t>
            </a:r>
            <a:r>
              <a:rPr lang="sr-Latn-RS" sz="2800" b="1" dirty="0">
                <a:solidFill>
                  <a:schemeClr val="bg1">
                    <a:lumMod val="50000"/>
                  </a:schemeClr>
                </a:solidFill>
              </a:rPr>
              <a:t>m – 6 m – </a:t>
            </a:r>
            <a:r>
              <a:rPr lang="sr-Latn-RS" sz="2800" b="1" dirty="0" smtClean="0">
                <a:solidFill>
                  <a:schemeClr val="bg1">
                    <a:lumMod val="50000"/>
                  </a:schemeClr>
                </a:solidFill>
              </a:rPr>
              <a:t>7m </a:t>
            </a:r>
            <a:r>
              <a:rPr lang="sr-Latn-RS" sz="2800" b="1" dirty="0">
                <a:solidFill>
                  <a:schemeClr val="bg1">
                    <a:lumMod val="50000"/>
                  </a:schemeClr>
                </a:solidFill>
              </a:rPr>
              <a:t>= </a:t>
            </a:r>
            <a:r>
              <a:rPr lang="sr-Latn-RS" sz="2800" b="1" dirty="0" smtClean="0">
                <a:solidFill>
                  <a:schemeClr val="bg1">
                    <a:lumMod val="50000"/>
                  </a:schemeClr>
                </a:solidFill>
              </a:rPr>
              <a:t>13 </a:t>
            </a:r>
            <a:r>
              <a:rPr lang="sr-Latn-RS" sz="2800" b="1" dirty="0">
                <a:solidFill>
                  <a:schemeClr val="bg1">
                    <a:lumMod val="50000"/>
                  </a:schemeClr>
                </a:solidFill>
              </a:rPr>
              <a:t>m – </a:t>
            </a:r>
            <a:r>
              <a:rPr lang="sr-Cyrl-RS" sz="28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sr-Latn-RS" sz="2800" b="1" dirty="0" smtClean="0">
                <a:solidFill>
                  <a:schemeClr val="bg1">
                    <a:lumMod val="50000"/>
                  </a:schemeClr>
                </a:solidFill>
              </a:rPr>
              <a:t>7m </a:t>
            </a:r>
            <a:r>
              <a:rPr lang="sr-Latn-RS" sz="2800" b="1" dirty="0">
                <a:solidFill>
                  <a:schemeClr val="bg1">
                    <a:lumMod val="50000"/>
                  </a:schemeClr>
                </a:solidFill>
              </a:rPr>
              <a:t>= 6 m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152" y="757238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</a:t>
            </a:r>
            <a:endParaRPr lang="sr-Latn-RS" sz="20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696773" y="3049875"/>
            <a:ext cx="743788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r-Cyrl-RS" sz="3000" b="1" dirty="0">
                <a:solidFill>
                  <a:schemeClr val="bg1">
                    <a:lumMod val="50000"/>
                  </a:schemeClr>
                </a:solidFill>
              </a:rPr>
              <a:t>У  продавници  је  остало  6 </a:t>
            </a:r>
            <a:r>
              <a:rPr lang="sr-Latn-RS" sz="3000" b="1" dirty="0" smtClean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sr-Cyrl-RS" sz="3000" b="1" dirty="0" smtClean="0">
                <a:solidFill>
                  <a:schemeClr val="bg1">
                    <a:lumMod val="50000"/>
                  </a:schemeClr>
                </a:solidFill>
              </a:rPr>
              <a:t> сјајне  </a:t>
            </a:r>
            <a:r>
              <a:rPr lang="sr-Cyrl-RS" sz="3000" b="1" dirty="0">
                <a:solidFill>
                  <a:schemeClr val="bg1">
                    <a:lumMod val="50000"/>
                  </a:schemeClr>
                </a:solidFill>
              </a:rPr>
              <a:t>траке</a:t>
            </a:r>
            <a:r>
              <a:rPr lang="sr-Cyrl-RS" sz="2800" b="1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sr-Latn-R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Picture 4" descr="3FCB2DAC"/>
          <p:cNvPicPr>
            <a:picLocks noChangeAspect="1" noChangeArrowheads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82" t="81884" r="4287"/>
          <a:stretch/>
        </p:blipFill>
        <p:spPr bwMode="auto">
          <a:xfrm>
            <a:off x="7718999" y="1157349"/>
            <a:ext cx="1403472" cy="1839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13A59F6E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6" t="6167" r="7770" b="62262"/>
          <a:stretch/>
        </p:blipFill>
        <p:spPr bwMode="auto">
          <a:xfrm>
            <a:off x="305978" y="728239"/>
            <a:ext cx="8276914" cy="1235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92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80928"/>
            <a:ext cx="681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/>
              <a:t>Провери, ако је потребно исправи грешке</a:t>
            </a:r>
            <a:r>
              <a:rPr lang="sr-Cyrl-R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8101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03" t="8043" r="17231" b="50549"/>
          <a:stretch/>
        </p:blipFill>
        <p:spPr>
          <a:xfrm>
            <a:off x="35587" y="44624"/>
            <a:ext cx="8665569" cy="65448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24358" y="4961993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 smtClean="0">
                <a:latin typeface="Arial" pitchFamily="34" charset="0"/>
                <a:cs typeface="Arial" pitchFamily="34" charset="0"/>
              </a:rPr>
              <a:t>16</a:t>
            </a:r>
            <a:endParaRPr lang="sr-Latn-R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24357" y="5517232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 smtClean="0">
                <a:latin typeface="Arial" pitchFamily="34" charset="0"/>
                <a:cs typeface="Arial" pitchFamily="34" charset="0"/>
              </a:rPr>
              <a:t>12</a:t>
            </a:r>
            <a:endParaRPr lang="sr-Latn-R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24358" y="6040452"/>
            <a:ext cx="585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 smtClean="0">
                <a:latin typeface="Arial" pitchFamily="34" charset="0"/>
                <a:cs typeface="Arial" pitchFamily="34" charset="0"/>
              </a:rPr>
              <a:t>18</a:t>
            </a:r>
            <a:endParaRPr lang="sr-Latn-R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16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97" t="51050" r="64159" b="46915"/>
          <a:stretch/>
        </p:blipFill>
        <p:spPr>
          <a:xfrm rot="176000">
            <a:off x="185826" y="169147"/>
            <a:ext cx="3088025" cy="3259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58" t="53923" r="45209" b="30080"/>
          <a:stretch/>
        </p:blipFill>
        <p:spPr>
          <a:xfrm rot="176000">
            <a:off x="396353" y="786407"/>
            <a:ext cx="4302477" cy="21711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33" t="50321" r="40295" b="46915"/>
          <a:stretch/>
        </p:blipFill>
        <p:spPr>
          <a:xfrm rot="176000">
            <a:off x="3357376" y="168892"/>
            <a:ext cx="2765622" cy="4426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97" t="53923" r="18668" b="32348"/>
          <a:stretch/>
        </p:blipFill>
        <p:spPr>
          <a:xfrm rot="176000">
            <a:off x="5346515" y="744817"/>
            <a:ext cx="2772897" cy="21984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87" t="74335" r="52042" b="8130"/>
          <a:stretch/>
        </p:blipFill>
        <p:spPr>
          <a:xfrm rot="168124">
            <a:off x="468452" y="3607669"/>
            <a:ext cx="4654083" cy="30969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08" t="73256" r="22649" b="8365"/>
          <a:stretch/>
        </p:blipFill>
        <p:spPr>
          <a:xfrm rot="167794">
            <a:off x="6210318" y="3533022"/>
            <a:ext cx="2328052" cy="32462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9" t="71767" r="35062" b="26520"/>
          <a:stretch/>
        </p:blipFill>
        <p:spPr>
          <a:xfrm>
            <a:off x="6375024" y="3141390"/>
            <a:ext cx="352784" cy="30273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7973" y="3066253"/>
            <a:ext cx="6335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sr-Cyrl-RS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Измери дужину фигура на слици. Јединица мере је</a:t>
            </a:r>
            <a:endParaRPr lang="sr-Latn-RS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62330" y="1192695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8</a:t>
            </a:r>
            <a:endParaRPr lang="sr-Latn-R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40254" y="1715915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5</a:t>
            </a:r>
            <a:endParaRPr lang="sr-Latn-R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35287" y="2239135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7</a:t>
            </a:r>
            <a:endParaRPr lang="sr-Latn-R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52320" y="366008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4</a:t>
            </a:r>
            <a:endParaRPr lang="sr-Latn-R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56286" y="429309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7</a:t>
            </a:r>
            <a:endParaRPr lang="sr-Latn-R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56286" y="489453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3</a:t>
            </a:r>
            <a:endParaRPr lang="sr-Latn-R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52320" y="551723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2</a:t>
            </a:r>
            <a:endParaRPr lang="sr-Latn-R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52320" y="609329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3</a:t>
            </a:r>
            <a:endParaRPr lang="sr-Latn-R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02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5" t="65278" r="16109" b="5248"/>
          <a:stretch/>
        </p:blipFill>
        <p:spPr>
          <a:xfrm rot="10800000">
            <a:off x="16137" y="188640"/>
            <a:ext cx="9034882" cy="47525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24328" y="105273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7</a:t>
            </a:r>
            <a:endParaRPr lang="sr-Latn-R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7726" y="1575956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4</a:t>
            </a:r>
            <a:endParaRPr lang="sr-Latn-R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48613" y="2106567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7</a:t>
            </a:r>
            <a:endParaRPr lang="sr-Latn-R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386" y="265575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8</a:t>
            </a:r>
            <a:endParaRPr lang="sr-Latn-R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3687" y="3573016"/>
            <a:ext cx="1020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жута</a:t>
            </a:r>
            <a:endParaRPr lang="sr-Latn-R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1840" y="3953008"/>
            <a:ext cx="3116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>
                <a:latin typeface="Arial" pitchFamily="34" charset="0"/>
                <a:cs typeface="Arial" pitchFamily="34" charset="0"/>
              </a:rPr>
              <a:t>п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лава      црвена</a:t>
            </a:r>
            <a:endParaRPr lang="sr-Latn-R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43704" y="4417948"/>
            <a:ext cx="1398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зелена</a:t>
            </a:r>
            <a:endParaRPr lang="sr-Latn-R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53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0" t="41632" r="16109" b="35628"/>
          <a:stretch/>
        </p:blipFill>
        <p:spPr>
          <a:xfrm rot="10800000">
            <a:off x="30583" y="548680"/>
            <a:ext cx="9079971" cy="37444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15816" y="3026101"/>
            <a:ext cx="779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зец</a:t>
            </a:r>
            <a:endParaRPr lang="sr-Latn-R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4" y="2966802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жирафа</a:t>
            </a:r>
            <a:endParaRPr lang="sr-Latn-R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68344" y="819913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4</a:t>
            </a:r>
            <a:endParaRPr lang="sr-Latn-R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54285" y="1343133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3</a:t>
            </a:r>
            <a:endParaRPr lang="sr-Latn-R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94406" y="187945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5</a:t>
            </a:r>
            <a:endParaRPr lang="sr-Latn-R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95530" y="2443582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7</a:t>
            </a:r>
            <a:endParaRPr lang="sr-Latn-R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13017" y="3769876"/>
            <a:ext cx="1693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7 – 3 = 4 </a:t>
            </a:r>
            <a:endParaRPr lang="sr-Latn-R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8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2" t="14176" r="17499" b="60298"/>
          <a:stretch/>
        </p:blipFill>
        <p:spPr>
          <a:xfrm rot="10800000">
            <a:off x="35496" y="698012"/>
            <a:ext cx="9108504" cy="422489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292080" y="4821854"/>
            <a:ext cx="3851920" cy="191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TextBox 3"/>
          <p:cNvSpPr txBox="1"/>
          <p:nvPr/>
        </p:nvSpPr>
        <p:spPr>
          <a:xfrm>
            <a:off x="7380312" y="1747607"/>
            <a:ext cx="58381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11</a:t>
            </a:r>
          </a:p>
          <a:p>
            <a:r>
              <a:rPr lang="sr-Cyrl-R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 8</a:t>
            </a:r>
          </a:p>
          <a:p>
            <a:r>
              <a:rPr lang="sr-Cyrl-R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 5</a:t>
            </a:r>
          </a:p>
          <a:p>
            <a:r>
              <a:rPr lang="sr-Cyrl-R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 9</a:t>
            </a:r>
          </a:p>
          <a:p>
            <a:r>
              <a:rPr lang="sr-Cyrl-R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 7</a:t>
            </a:r>
            <a:endParaRPr lang="sr-Latn-R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9849" y="4042044"/>
            <a:ext cx="1245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плава</a:t>
            </a:r>
            <a:endParaRPr lang="sr-Latn-R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8658" y="4333285"/>
            <a:ext cx="14591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црвена</a:t>
            </a:r>
            <a:endParaRPr lang="sr-Latn-R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51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915978"/>
              </p:ext>
            </p:extLst>
          </p:nvPr>
        </p:nvGraphicFramePr>
        <p:xfrm>
          <a:off x="0" y="0"/>
          <a:ext cx="9144000" cy="687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Slide" r:id="rId3" imgW="4571967" imgH="3429060" progId="PowerPoint.Slide.8">
                  <p:embed/>
                </p:oleObj>
              </mc:Choice>
              <mc:Fallback>
                <p:oleObj name="Slide" r:id="rId3" imgW="4571967" imgH="3429060" progId="PowerPoint.Slid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7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869123" y="395954"/>
            <a:ext cx="32373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sr-Cyrl-RS" sz="3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Домаћи задатак</a:t>
            </a:r>
            <a:endParaRPr lang="sr-Latn-RS" sz="2800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pic>
        <p:nvPicPr>
          <p:cNvPr id="4" name="Picture 4" descr="95B949D4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9" r="25444" b="89662"/>
          <a:stretch/>
        </p:blipFill>
        <p:spPr bwMode="auto">
          <a:xfrm>
            <a:off x="400674" y="980729"/>
            <a:ext cx="2228226" cy="359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95B949D4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8" t="34208" r="12131" b="44891"/>
          <a:stretch/>
        </p:blipFill>
        <p:spPr bwMode="auto">
          <a:xfrm>
            <a:off x="466018" y="2337955"/>
            <a:ext cx="2734382" cy="75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95B949D4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9" t="81973" r="29521" b="8110"/>
          <a:stretch/>
        </p:blipFill>
        <p:spPr bwMode="auto">
          <a:xfrm>
            <a:off x="375229" y="4229100"/>
            <a:ext cx="2108198" cy="359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reeform 6"/>
          <p:cNvSpPr/>
          <p:nvPr/>
        </p:nvSpPr>
        <p:spPr>
          <a:xfrm>
            <a:off x="594792" y="1700808"/>
            <a:ext cx="2590800" cy="21771"/>
          </a:xfrm>
          <a:custGeom>
            <a:avLst/>
            <a:gdLst>
              <a:gd name="connsiteX0" fmla="*/ 0 w 2590800"/>
              <a:gd name="connsiteY0" fmla="*/ 0 h 21771"/>
              <a:gd name="connsiteX1" fmla="*/ 2590800 w 2590800"/>
              <a:gd name="connsiteY1" fmla="*/ 21771 h 21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90800" h="21771">
                <a:moveTo>
                  <a:pt x="0" y="0"/>
                </a:moveTo>
                <a:lnTo>
                  <a:pt x="2590800" y="21771"/>
                </a:lnTo>
              </a:path>
            </a:pathLst>
          </a:cu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TextBox 8"/>
          <p:cNvSpPr txBox="1"/>
          <p:nvPr/>
        </p:nvSpPr>
        <p:spPr>
          <a:xfrm>
            <a:off x="466018" y="151614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solidFill>
                  <a:schemeClr val="bg1">
                    <a:lumMod val="50000"/>
                  </a:schemeClr>
                </a:solidFill>
              </a:rPr>
              <a:t>•</a:t>
            </a:r>
            <a:endParaRPr lang="sr-Latn-R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152" y="757238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</a:t>
            </a:r>
            <a:endParaRPr lang="sr-Latn-RS" sz="20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152" y="131277"/>
            <a:ext cx="5624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Препиши  задатак  у  свеску  и  реши</a:t>
            </a:r>
            <a:r>
              <a:rPr lang="sr-Cyrl-RS" b="1" dirty="0" smtClean="0">
                <a:solidFill>
                  <a:srgbClr val="FF0000"/>
                </a:solidFill>
              </a:rPr>
              <a:t>. Користи лењир. </a:t>
            </a:r>
            <a:endParaRPr lang="sr-Latn-RS" b="1" dirty="0">
              <a:solidFill>
                <a:srgbClr val="FF0000"/>
              </a:solidFill>
            </a:endParaRPr>
          </a:p>
        </p:txBody>
      </p:sp>
      <p:pic>
        <p:nvPicPr>
          <p:cNvPr id="14" name="Picture 4" descr="95B949D4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9" t="19955" r="7151" b="68234"/>
          <a:stretch/>
        </p:blipFill>
        <p:spPr bwMode="auto">
          <a:xfrm>
            <a:off x="416597" y="1732918"/>
            <a:ext cx="2947190" cy="41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035551" y="151614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>
                <a:solidFill>
                  <a:schemeClr val="bg1">
                    <a:lumMod val="50000"/>
                  </a:schemeClr>
                </a:solidFill>
              </a:rPr>
              <a:t>•</a:t>
            </a:r>
            <a:endParaRPr lang="sr-Latn-R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2411" y="295573"/>
            <a:ext cx="1641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solidFill>
                  <a:schemeClr val="bg1">
                    <a:lumMod val="50000"/>
                  </a:schemeClr>
                </a:solidFill>
              </a:rPr>
              <a:t>27. 4. 2020.</a:t>
            </a:r>
            <a:endParaRPr lang="sr-Latn-R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36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655906"/>
              </p:ext>
            </p:extLst>
          </p:nvPr>
        </p:nvGraphicFramePr>
        <p:xfrm>
          <a:off x="0" y="0"/>
          <a:ext cx="9144000" cy="687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Slide" r:id="rId3" imgW="4571967" imgH="3429060" progId="PowerPoint.Slide.8">
                  <p:embed/>
                </p:oleObj>
              </mc:Choice>
              <mc:Fallback>
                <p:oleObj name="Slide" r:id="rId3" imgW="4571967" imgH="3429060" progId="PowerPoint.Slid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7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152" y="757238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</a:t>
            </a:r>
            <a:endParaRPr lang="sr-Latn-RS" sz="20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152" y="131277"/>
            <a:ext cx="5141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Текст задатка и одговор пиши писаним словима</a:t>
            </a:r>
            <a:r>
              <a:rPr lang="sr-Cyrl-RS" b="1" dirty="0" smtClean="0">
                <a:solidFill>
                  <a:srgbClr val="FF0000"/>
                </a:solidFill>
              </a:rPr>
              <a:t>. </a:t>
            </a:r>
            <a:endParaRPr lang="sr-Latn-RS" b="1" dirty="0">
              <a:solidFill>
                <a:srgbClr val="FF0000"/>
              </a:solidFill>
            </a:endParaRPr>
          </a:p>
        </p:txBody>
      </p:sp>
      <p:pic>
        <p:nvPicPr>
          <p:cNvPr id="8" name="Picture 7" descr="13A59F6E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6" t="66180" r="75828" b="20467"/>
          <a:stretch/>
        </p:blipFill>
        <p:spPr bwMode="auto">
          <a:xfrm>
            <a:off x="267085" y="3089613"/>
            <a:ext cx="1600607" cy="522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66018" y="5949280"/>
            <a:ext cx="7692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dirty="0" smtClean="0">
                <a:solidFill>
                  <a:srgbClr val="FF0000"/>
                </a:solidFill>
              </a:rPr>
              <a:t>Сликај  </a:t>
            </a:r>
            <a:r>
              <a:rPr lang="sr-Cyrl-RS" b="1" smtClean="0">
                <a:solidFill>
                  <a:srgbClr val="FF0000"/>
                </a:solidFill>
              </a:rPr>
              <a:t>домаћи задатак који си урадио/ла у свесци </a:t>
            </a:r>
            <a:r>
              <a:rPr lang="sr-Cyrl-RS" b="1" dirty="0" smtClean="0">
                <a:solidFill>
                  <a:srgbClr val="FF0000"/>
                </a:solidFill>
              </a:rPr>
              <a:t>и пошаљи учитељици. </a:t>
            </a:r>
            <a:endParaRPr lang="sr-Latn-RS" b="1" dirty="0">
              <a:solidFill>
                <a:srgbClr val="FF0000"/>
              </a:solidFill>
            </a:endParaRPr>
          </a:p>
        </p:txBody>
      </p:sp>
      <p:pic>
        <p:nvPicPr>
          <p:cNvPr id="12" name="Picture 11" descr="13A59F6E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6" t="6167" r="7770" b="62262"/>
          <a:stretch/>
        </p:blipFill>
        <p:spPr bwMode="auto">
          <a:xfrm>
            <a:off x="305978" y="728239"/>
            <a:ext cx="8276914" cy="1235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3FCB2DAC"/>
          <p:cNvPicPr>
            <a:picLocks noChangeAspect="1" noChangeArrowheads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82" t="81884" r="4287"/>
          <a:stretch/>
        </p:blipFill>
        <p:spPr bwMode="auto">
          <a:xfrm>
            <a:off x="7718999" y="1157349"/>
            <a:ext cx="1403472" cy="1839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00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154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19</cp:revision>
  <dcterms:created xsi:type="dcterms:W3CDTF">2020-04-05T09:07:25Z</dcterms:created>
  <dcterms:modified xsi:type="dcterms:W3CDTF">2020-04-25T20:54:40Z</dcterms:modified>
</cp:coreProperties>
</file>